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801" r:id="rId2"/>
    <p:sldId id="652" r:id="rId3"/>
    <p:sldId id="286" r:id="rId4"/>
    <p:sldId id="643" r:id="rId5"/>
    <p:sldId id="608" r:id="rId6"/>
    <p:sldId id="644" r:id="rId7"/>
    <p:sldId id="649" r:id="rId8"/>
    <p:sldId id="295" r:id="rId9"/>
    <p:sldId id="312" r:id="rId10"/>
    <p:sldId id="803" r:id="rId11"/>
    <p:sldId id="642" r:id="rId12"/>
    <p:sldId id="802" r:id="rId13"/>
    <p:sldId id="313" r:id="rId14"/>
    <p:sldId id="635" r:id="rId15"/>
    <p:sldId id="636" r:id="rId16"/>
    <p:sldId id="637" r:id="rId17"/>
    <p:sldId id="476" r:id="rId18"/>
    <p:sldId id="638" r:id="rId19"/>
    <p:sldId id="633" r:id="rId20"/>
    <p:sldId id="640" r:id="rId21"/>
    <p:sldId id="323" r:id="rId22"/>
    <p:sldId id="351" r:id="rId23"/>
    <p:sldId id="653" r:id="rId24"/>
    <p:sldId id="350" r:id="rId25"/>
    <p:sldId id="784" r:id="rId26"/>
    <p:sldId id="793" r:id="rId27"/>
    <p:sldId id="358" r:id="rId28"/>
    <p:sldId id="782" r:id="rId29"/>
    <p:sldId id="790" r:id="rId30"/>
    <p:sldId id="778" r:id="rId31"/>
    <p:sldId id="775" r:id="rId32"/>
    <p:sldId id="639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  <a:srgbClr val="328CF0"/>
    <a:srgbClr val="4E67C8"/>
    <a:srgbClr val="84BAF6"/>
    <a:srgbClr val="ADDDEB"/>
    <a:srgbClr val="F6E2E3"/>
    <a:srgbClr val="526372"/>
    <a:srgbClr val="4D5D6B"/>
    <a:srgbClr val="5A6C7D"/>
    <a:srgbClr val="C7E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4" autoAdjust="0"/>
    <p:restoredTop sz="83671" autoAdjust="0"/>
  </p:normalViewPr>
  <p:slideViewPr>
    <p:cSldViewPr snapToGrid="0">
      <p:cViewPr varScale="1">
        <p:scale>
          <a:sx n="138" d="100"/>
          <a:sy n="138" d="100"/>
        </p:scale>
        <p:origin x="12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29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9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2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这里为大家展示了 小西的功能图，其中包含了主要元件的功能位置以及串口情况。在之后的案例学习过程中，如果大家想要再次确定元件的具体情况，可以回到此处进行查看。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7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81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BE5AF99-AF18-4D05-9D0B-C16BC70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5BBE8E-C9DA-64C6-8142-04CA33A7A214}"/>
              </a:ext>
            </a:extLst>
          </p:cNvPr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E4E819-1072-3E14-4362-A80355694595}"/>
              </a:ext>
            </a:extLst>
          </p:cNvPr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2403885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小西带你学编程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837913" y="4051635"/>
              <a:ext cx="2058222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DAF04B8-D805-8A16-2732-FBAD15A489B4}"/>
              </a:ext>
            </a:extLst>
          </p:cNvPr>
          <p:cNvSpPr txBox="1"/>
          <p:nvPr/>
        </p:nvSpPr>
        <p:spPr>
          <a:xfrm>
            <a:off x="1399124" y="2001053"/>
            <a:ext cx="5121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spc="-300" dirty="0">
                <a:solidFill>
                  <a:schemeClr val="accent1"/>
                </a:solidFill>
                <a:latin typeface="方正粗圆简体" panose="02000500000000000000" pitchFamily="2" charset="-122"/>
                <a:ea typeface="方正粗圆简体" panose="02000500000000000000" pitchFamily="2" charset="-122"/>
              </a:rPr>
              <a:t>信息科技实验一板通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355F08A-064F-FCCE-F606-ECD82BB3E16A}"/>
              </a:ext>
            </a:extLst>
          </p:cNvPr>
          <p:cNvCxnSpPr>
            <a:cxnSpLocks/>
          </p:cNvCxnSpPr>
          <p:nvPr/>
        </p:nvCxnSpPr>
        <p:spPr>
          <a:xfrm>
            <a:off x="1484141" y="2770494"/>
            <a:ext cx="50298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B727AED-CC5F-68A3-8E38-AF573E62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1" y="977363"/>
            <a:ext cx="10257985" cy="52518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软件界面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01888" y="1232380"/>
            <a:ext cx="9145365" cy="4827467"/>
            <a:chOff x="4944813" y="2518058"/>
            <a:chExt cx="6941820" cy="3664305"/>
          </a:xfrm>
        </p:grpSpPr>
        <p:grpSp>
          <p:nvGrpSpPr>
            <p:cNvPr id="16" name="组合 15"/>
            <p:cNvGrpSpPr/>
            <p:nvPr/>
          </p:nvGrpSpPr>
          <p:grpSpPr>
            <a:xfrm>
              <a:off x="4944813" y="2518058"/>
              <a:ext cx="5601559" cy="3664305"/>
              <a:chOff x="4944813" y="2518058"/>
              <a:chExt cx="5601559" cy="366430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996728" y="4330150"/>
                <a:ext cx="2870522" cy="293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图形化程序编写区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675850" y="2518058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系统功能区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944813" y="5959355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状态栏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977345" y="3305099"/>
                <a:ext cx="320088" cy="2343898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图形化程序选择区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0694583" y="2949870"/>
              <a:ext cx="1192050" cy="223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rgbClr val="FF0000"/>
                  </a:solidFill>
                </a:rPr>
                <a:t>侧边栏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013B73A-F792-36EF-64F2-AAFB683B714F}"/>
              </a:ext>
            </a:extLst>
          </p:cNvPr>
          <p:cNvSpPr/>
          <p:nvPr/>
        </p:nvSpPr>
        <p:spPr>
          <a:xfrm>
            <a:off x="8312727" y="951342"/>
            <a:ext cx="627312" cy="293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9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0">
        <p:fade/>
      </p:transition>
    </mc:Choice>
    <mc:Fallback xmlns="">
      <p:transition spd="med" advTm="2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程序语言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err="1"/>
              <a:t>MicroPython</a:t>
            </a:r>
            <a:r>
              <a:rPr lang="zh-CN" altLang="en-US" dirty="0"/>
              <a:t>语言</a:t>
            </a:r>
          </a:p>
        </p:txBody>
      </p:sp>
      <p:sp>
        <p:nvSpPr>
          <p:cNvPr id="8" name="矩形 7"/>
          <p:cNvSpPr/>
          <p:nvPr/>
        </p:nvSpPr>
        <p:spPr>
          <a:xfrm>
            <a:off x="1321665" y="1775318"/>
            <a:ext cx="9385664" cy="335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，是一种面向对象的解释型计算机程序设计语言，具有语法严谨、可读性高、代码美观等特点。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，是跑在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（微控制器）上的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语法为基础进行精简，在任何板子上都可以使用通用的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控制硬件底层，实现点亮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LED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灯，读取传感器信息，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LCD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显示字符串、控制电机、连接网络、连接蓝牙等等功能。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service image">
            <a:extLst>
              <a:ext uri="{FF2B5EF4-FFF2-40B4-BE49-F238E27FC236}">
                <a16:creationId xmlns:a16="http://schemas.microsoft.com/office/drawing/2014/main" id="{2AC8E331-D400-4F87-9F9B-DD503E80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56" y="4836310"/>
            <a:ext cx="1370673" cy="138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1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0">
        <p:fade/>
      </p:transition>
    </mc:Choice>
    <mc:Fallback xmlns="">
      <p:transition spd="med" advClick="0" advTm="4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846503" y="3817348"/>
            <a:ext cx="2954656" cy="1033360"/>
          </a:xfrm>
        </p:spPr>
        <p:txBody>
          <a:bodyPr/>
          <a:lstStyle/>
          <a:p>
            <a:r>
              <a:rPr lang="zh-CN" altLang="en-US" dirty="0"/>
              <a:t>固件烧录</a:t>
            </a:r>
          </a:p>
        </p:txBody>
      </p:sp>
    </p:spTree>
    <p:extLst>
      <p:ext uri="{BB962C8B-B14F-4D97-AF65-F5344CB8AC3E}">
        <p14:creationId xmlns:p14="http://schemas.microsoft.com/office/powerpoint/2010/main" val="4232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连接电源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进入刷机模式</a:t>
            </a:r>
          </a:p>
        </p:txBody>
      </p:sp>
      <p:sp>
        <p:nvSpPr>
          <p:cNvPr id="8" name="矩形 7"/>
          <p:cNvSpPr/>
          <p:nvPr/>
        </p:nvSpPr>
        <p:spPr>
          <a:xfrm>
            <a:off x="1091663" y="1855611"/>
            <a:ext cx="4602163" cy="197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按键（红框所示）的同时，使用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线与计算机连接，计算机发出“叮咚”的硬件识别声后，松开按键。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0A2267-9D04-044E-3465-FD175C405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765041" y="2344329"/>
            <a:ext cx="4335296" cy="18974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确认板卡状态</a:t>
            </a:r>
          </a:p>
        </p:txBody>
      </p:sp>
      <p:sp>
        <p:nvSpPr>
          <p:cNvPr id="8" name="矩形 7"/>
          <p:cNvSpPr/>
          <p:nvPr/>
        </p:nvSpPr>
        <p:spPr>
          <a:xfrm>
            <a:off x="4520520" y="1775318"/>
            <a:ext cx="5708961" cy="14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在桌面上右击“此电脑”（或“计算机”），单击“管理”，在弹出的窗口中单击“设备管理”。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/>
          <p:cNvPicPr/>
          <p:nvPr/>
        </p:nvPicPr>
        <p:blipFill rotWithShape="1">
          <a:blip r:embed="rId2"/>
          <a:srcRect l="27959" r="55639" b="70256"/>
          <a:stretch>
            <a:fillRect/>
          </a:stretch>
        </p:blipFill>
        <p:spPr bwMode="auto">
          <a:xfrm>
            <a:off x="1412104" y="1775318"/>
            <a:ext cx="2185670" cy="222948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56"/>
          <a:stretch>
            <a:fillRect/>
          </a:stretch>
        </p:blipFill>
        <p:spPr bwMode="auto">
          <a:xfrm>
            <a:off x="8759962" y="3915038"/>
            <a:ext cx="1562735" cy="22225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1321665" y="4415772"/>
            <a:ext cx="6397709" cy="1493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计算机未安装过相应驱动时，应看到“其他设备”中包含带有黄色警告标志的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ESP32-C3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，说明已经进入刷机模式，否则重复上一步。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E75D22-296C-8E31-BACE-47E4A7CBC5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48" t="14252" r="-1" b="-1"/>
          <a:stretch/>
        </p:blipFill>
        <p:spPr>
          <a:xfrm>
            <a:off x="9534519" y="4486276"/>
            <a:ext cx="147511" cy="157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zadig</a:t>
            </a:r>
            <a:r>
              <a:rPr lang="zh-CN" altLang="en-US" dirty="0"/>
              <a:t>驱动</a:t>
            </a:r>
          </a:p>
        </p:txBody>
      </p:sp>
      <p:sp>
        <p:nvSpPr>
          <p:cNvPr id="8" name="矩形 7"/>
          <p:cNvSpPr/>
          <p:nvPr/>
        </p:nvSpPr>
        <p:spPr>
          <a:xfrm>
            <a:off x="1124177" y="1775318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zadig-2.5.exe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安装驱动。若出现不止一个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ESP32-C3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，请选择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ESP32-C3 (Interface 2)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图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27" y="3337261"/>
            <a:ext cx="4485094" cy="19687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" name="组合 3"/>
          <p:cNvGrpSpPr/>
          <p:nvPr/>
        </p:nvGrpSpPr>
        <p:grpSpPr>
          <a:xfrm>
            <a:off x="7207431" y="4307447"/>
            <a:ext cx="4241052" cy="1505524"/>
            <a:chOff x="7223760" y="3642580"/>
            <a:chExt cx="4206240" cy="1493166"/>
          </a:xfrm>
        </p:grpSpPr>
        <p:sp>
          <p:nvSpPr>
            <p:cNvPr id="11" name="矩形 10"/>
            <p:cNvSpPr/>
            <p:nvPr/>
          </p:nvSpPr>
          <p:spPr>
            <a:xfrm>
              <a:off x="7315200" y="3642580"/>
              <a:ext cx="4114800" cy="14931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Win 7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系统用户需要打开</a:t>
              </a: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30000"/>
                </a:lnSpc>
              </a:pPr>
              <a:endPara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安装串口驱动。</a:t>
              </a:r>
            </a:p>
          </p:txBody>
        </p:sp>
        <p:pic>
          <p:nvPicPr>
            <p:cNvPr id="13" name="图片 12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3760" y="4221522"/>
              <a:ext cx="3164040" cy="4114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7894BE5-23B9-7B7F-C2A1-358658D16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4"/>
          <a:stretch/>
        </p:blipFill>
        <p:spPr>
          <a:xfrm>
            <a:off x="1754504" y="3899229"/>
            <a:ext cx="56585" cy="1114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88AB44-3220-0912-8693-D9A0378DB34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E1E1E1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14499" y="3910330"/>
            <a:ext cx="49530" cy="9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安装驱动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确认驱动安装完毕</a:t>
            </a: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14513" y="1775318"/>
            <a:ext cx="5865555" cy="413432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5362BFB-597D-6E04-90F8-41C5A35A36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48" t="14252" r="-1" b="-1"/>
          <a:stretch/>
        </p:blipFill>
        <p:spPr>
          <a:xfrm>
            <a:off x="3959218" y="5464175"/>
            <a:ext cx="147511" cy="157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314192-3EA5-4BD2-BD4A-031AC5505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54" y="2440479"/>
            <a:ext cx="7753692" cy="39449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固件初始化</a:t>
            </a:r>
          </a:p>
        </p:txBody>
      </p:sp>
      <p:sp>
        <p:nvSpPr>
          <p:cNvPr id="12" name="矩形 11"/>
          <p:cNvSpPr/>
          <p:nvPr/>
        </p:nvSpPr>
        <p:spPr>
          <a:xfrm>
            <a:off x="715963" y="1334446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打开在线版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Mixly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软件，切换到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MixGo 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板卡页面，单击“初始化固件”按钮。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E85196-BEF5-4F4D-9BB9-8B0641969F3E}"/>
              </a:ext>
            </a:extLst>
          </p:cNvPr>
          <p:cNvSpPr/>
          <p:nvPr/>
        </p:nvSpPr>
        <p:spPr>
          <a:xfrm>
            <a:off x="3717109" y="2347480"/>
            <a:ext cx="638628" cy="38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固件初始化</a:t>
            </a:r>
          </a:p>
        </p:txBody>
      </p:sp>
      <p:sp>
        <p:nvSpPr>
          <p:cNvPr id="12" name="矩形 11"/>
          <p:cNvSpPr/>
          <p:nvPr/>
        </p:nvSpPr>
        <p:spPr>
          <a:xfrm>
            <a:off x="715963" y="1334446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初始化固件过程中切勿使板卡断电，直到出现“初始化固件成功”字样后，按背面的复位按键或者重新上电，即可进入编程模式。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93ED46-25AF-41AA-B200-15C2D02F4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483361" y="3561785"/>
            <a:ext cx="4335296" cy="1897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838201" y="1145851"/>
            <a:ext cx="10428514" cy="49298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在编程模式下，从“板载显示”模块分类中拖出如图所示的代码块，单击“上传”。出现“上传成功</a:t>
            </a:r>
            <a:r>
              <a:rPr lang="en-US" altLang="zh-CN" dirty="0"/>
              <a:t>!”</a:t>
            </a:r>
            <a:r>
              <a:rPr lang="zh-CN" altLang="en-US" dirty="0"/>
              <a:t>字样后稍等片刻，即可看到板卡上出现一颗蓝色爱心。</a:t>
            </a:r>
            <a:endParaRPr lang="en-US" altLang="zh-CN" dirty="0"/>
          </a:p>
          <a:p>
            <a:pPr algn="just">
              <a:spcBef>
                <a:spcPts val="0"/>
              </a:spcBef>
            </a:pPr>
            <a:endParaRPr lang="en-US" altLang="zh-CN" dirty="0"/>
          </a:p>
          <a:p>
            <a:pPr algn="just"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1A0E7B-6C9D-490D-AA43-B4DDF9F1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15" y="2606078"/>
            <a:ext cx="7199086" cy="36627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F76AB3-71E2-44E4-8621-45E0632B14D3}"/>
              </a:ext>
            </a:extLst>
          </p:cNvPr>
          <p:cNvSpPr/>
          <p:nvPr/>
        </p:nvSpPr>
        <p:spPr>
          <a:xfrm>
            <a:off x="4288313" y="2531314"/>
            <a:ext cx="638628" cy="38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FDBAF-8FF2-5906-89AF-9EEAF3CB4FC3}"/>
              </a:ext>
            </a:extLst>
          </p:cNvPr>
          <p:cNvSpPr/>
          <p:nvPr/>
        </p:nvSpPr>
        <p:spPr>
          <a:xfrm>
            <a:off x="1321665" y="1775318"/>
            <a:ext cx="9385664" cy="11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MixGo 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的功能介绍及编程控制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MixGo 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与物联网平台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MixIO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交互</a:t>
            </a:r>
          </a:p>
        </p:txBody>
      </p:sp>
    </p:spTree>
    <p:extLst>
      <p:ext uri="{BB962C8B-B14F-4D97-AF65-F5344CB8AC3E}">
        <p14:creationId xmlns:p14="http://schemas.microsoft.com/office/powerpoint/2010/main" val="299456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838201" y="1145851"/>
            <a:ext cx="10686142" cy="492985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○ 初始化固件插主控板时需按住 </a:t>
            </a:r>
            <a:r>
              <a:rPr lang="en-US" altLang="zh-CN" dirty="0"/>
              <a:t>B1 </a:t>
            </a:r>
            <a:r>
              <a:rPr lang="zh-CN" altLang="en-US" dirty="0"/>
              <a:t>按钮，完成后按 </a:t>
            </a:r>
            <a:r>
              <a:rPr lang="en-US" altLang="zh-CN" dirty="0"/>
              <a:t>reset </a:t>
            </a:r>
            <a:r>
              <a:rPr lang="zh-CN" altLang="en-US" dirty="0"/>
              <a:t>重新进入编程模式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○ 确保计算机中已安装驱动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○ 如遇到上传程序失败、板子卡住等情况可以按 </a:t>
            </a:r>
            <a:r>
              <a:rPr lang="en-US" altLang="zh-CN" dirty="0"/>
              <a:t>reset </a:t>
            </a:r>
            <a:r>
              <a:rPr lang="zh-CN" altLang="en-US" dirty="0"/>
              <a:t>键或重新烧写固件后再次尝试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 altLang="zh-CN" dirty="0"/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40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3360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921225"/>
          </a:xfrm>
        </p:spPr>
        <p:txBody>
          <a:bodyPr>
            <a:normAutofit/>
          </a:bodyPr>
          <a:lstStyle/>
          <a:p>
            <a:r>
              <a:rPr lang="zh-CN" altLang="en-US" dirty="0"/>
              <a:t>生活中我们随处都可以见到显示屏，当它出现在商店门口，可以用来宣传商品；当它出现在演唱会上，就变成了电子粉丝牌；当它出现在公交车上，摇身一变就成为了显示车号的提示器。</a:t>
            </a:r>
            <a:r>
              <a:rPr lang="en-US" altLang="zh-CN" dirty="0"/>
              <a:t>MixGo CC</a:t>
            </a:r>
            <a:r>
              <a:rPr lang="zh-CN" altLang="en-US" dirty="0"/>
              <a:t>主控板上也有一块点阵屏，如何用它来持续不断地滚动显示文字呢？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5000">
        <p:fade/>
      </p:transition>
    </mc:Choice>
    <mc:Fallback xmlns="">
      <p:transition spd="med" advClick="0" advTm="3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3360"/>
          </a:xfrm>
        </p:spPr>
        <p:txBody>
          <a:bodyPr/>
          <a:lstStyle/>
          <a:p>
            <a:pPr algn="ctr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r>
              <a:rPr lang="zh-CN" altLang="en-US" dirty="0"/>
              <a:t>首先利用板载显示分类中的模块控制点阵屏滚动显示，之后控制程序反复运行即可。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模块列表</a:t>
            </a:r>
          </a:p>
        </p:txBody>
      </p:sp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74249400-C55B-4A99-9DC6-3E705069E031}"/>
              </a:ext>
            </a:extLst>
          </p:cNvPr>
          <p:cNvGraphicFramePr>
            <a:graphicFrameLocks/>
          </p:cNvGraphicFramePr>
          <p:nvPr/>
        </p:nvGraphicFramePr>
        <p:xfrm>
          <a:off x="1074738" y="1154113"/>
          <a:ext cx="10042524" cy="27039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9802">
                  <a:extLst>
                    <a:ext uri="{9D8B030D-6E8A-4147-A177-3AD203B41FA5}">
                      <a16:colId xmlns:a16="http://schemas.microsoft.com/office/drawing/2014/main" val="2238078864"/>
                    </a:ext>
                  </a:extLst>
                </a:gridCol>
                <a:gridCol w="7902722">
                  <a:extLst>
                    <a:ext uri="{9D8B030D-6E8A-4147-A177-3AD203B41FA5}">
                      <a16:colId xmlns:a16="http://schemas.microsoft.com/office/drawing/2014/main" val="3945399278"/>
                    </a:ext>
                  </a:extLst>
                </a:gridCol>
              </a:tblGrid>
              <a:tr h="9857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板载显示分类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910945"/>
                  </a:ext>
                </a:extLst>
              </a:tr>
              <a:tr h="1718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控制分类</a:t>
                      </a:r>
                      <a:endParaRPr lang="zh-CN" alt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1103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D15DA14-CE67-4B29-90CE-0D64F270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6" y="1252264"/>
            <a:ext cx="3869568" cy="7880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5A0B19-4E4B-47E4-BDC9-10DAD14EA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6" y="2506064"/>
            <a:ext cx="2876550" cy="11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/>
              <a:t>程序演示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75362" y="1197341"/>
            <a:ext cx="10063579" cy="1517749"/>
          </a:xfrm>
        </p:spPr>
        <p:txBody>
          <a:bodyPr>
            <a:noAutofit/>
          </a:bodyPr>
          <a:lstStyle/>
          <a:p>
            <a:r>
              <a:rPr lang="zh-CN" altLang="en-US" dirty="0"/>
              <a:t>编写图中所示的代码，上传程序。当提示“上传成功”之后，查看效果。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345A5-75A3-DE24-6B0E-856DF8C9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81225"/>
            <a:ext cx="8991600" cy="249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3360"/>
          </a:xfrm>
        </p:spPr>
        <p:txBody>
          <a:bodyPr/>
          <a:lstStyle/>
          <a:p>
            <a:pPr algn="ctr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714A1EB-1E37-CB0F-DEE5-86F17237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16" y="2998216"/>
            <a:ext cx="7473950" cy="30711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1653683"/>
          </a:xfrm>
        </p:spPr>
        <p:txBody>
          <a:bodyPr>
            <a:normAutofit/>
          </a:bodyPr>
          <a:lstStyle/>
          <a:p>
            <a:r>
              <a:rPr lang="en-US" altLang="zh-CN" dirty="0"/>
              <a:t>MixGo CC</a:t>
            </a:r>
            <a:r>
              <a:rPr lang="zh-CN" altLang="en-US" dirty="0"/>
              <a:t>的正面有一块</a:t>
            </a:r>
            <a:r>
              <a:rPr lang="en-US" altLang="zh-CN" dirty="0"/>
              <a:t>32×12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点阵屏，利用这个点阵屏，我们可以显示字符串、图像等内容。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屏幕显示</a:t>
            </a:r>
            <a:endParaRPr lang="zh-CN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9C42D4-E4A8-4957-98AC-C90F04DC91B5}"/>
              </a:ext>
            </a:extLst>
          </p:cNvPr>
          <p:cNvSpPr/>
          <p:nvPr/>
        </p:nvSpPr>
        <p:spPr>
          <a:xfrm>
            <a:off x="2954972" y="3076858"/>
            <a:ext cx="6006148" cy="24603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7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1653683"/>
          </a:xfrm>
        </p:spPr>
        <p:txBody>
          <a:bodyPr>
            <a:normAutofit/>
          </a:bodyPr>
          <a:lstStyle/>
          <a:p>
            <a:r>
              <a:rPr lang="zh-CN" altLang="en-US" dirty="0"/>
              <a:t>当条件被满足（为真）时，反复执行内部的语句。</a:t>
            </a:r>
            <a:endParaRPr lang="en-US" altLang="zh-CN" dirty="0"/>
          </a:p>
          <a:p>
            <a:r>
              <a:rPr lang="zh-CN" altLang="en-US" dirty="0"/>
              <a:t>语句</a:t>
            </a:r>
            <a:r>
              <a:rPr lang="en-US" altLang="zh-CN" dirty="0"/>
              <a:t>1→</a:t>
            </a:r>
            <a:r>
              <a:rPr lang="zh-CN" altLang="en-US" dirty="0"/>
              <a:t>语句</a:t>
            </a:r>
            <a:r>
              <a:rPr lang="en-US" altLang="zh-CN" dirty="0"/>
              <a:t>2→</a:t>
            </a:r>
            <a:r>
              <a:rPr lang="zh-CN" altLang="en-US" dirty="0"/>
              <a:t>语句</a:t>
            </a:r>
            <a:r>
              <a:rPr lang="en-US" altLang="zh-CN" dirty="0"/>
              <a:t>3→</a:t>
            </a:r>
            <a:r>
              <a:rPr lang="zh-CN" altLang="en-US" dirty="0"/>
              <a:t>语句</a:t>
            </a:r>
            <a:r>
              <a:rPr lang="en-US" altLang="zh-CN" dirty="0"/>
              <a:t>1……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循环结构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43831-F86A-EA56-7EEA-24596D35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77" y="3609480"/>
            <a:ext cx="4312227" cy="24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195479" y="3369434"/>
            <a:ext cx="3801042" cy="1625894"/>
          </a:xfrm>
        </p:spPr>
        <p:txBody>
          <a:bodyPr/>
          <a:lstStyle/>
          <a:p>
            <a:r>
              <a:rPr lang="zh-CN" altLang="en-US" dirty="0">
                <a:latin typeface="方正粗圆简体" panose="02000500000000000000" pitchFamily="2" charset="-122"/>
                <a:ea typeface="方正粗圆简体" panose="02000500000000000000" pitchFamily="2" charset="-122"/>
              </a:rPr>
              <a:t>准备篇</a:t>
            </a:r>
          </a:p>
        </p:txBody>
      </p:sp>
      <p:sp>
        <p:nvSpPr>
          <p:cNvPr id="3" name="文本占位符 39">
            <a:extLst>
              <a:ext uri="{FF2B5EF4-FFF2-40B4-BE49-F238E27FC236}">
                <a16:creationId xmlns:a16="http://schemas.microsoft.com/office/drawing/2014/main" id="{8C458E80-E397-4B99-9E30-99F426DB0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042" y="2166324"/>
            <a:ext cx="3199915" cy="124252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0 </a:t>
            </a:r>
            <a:r>
              <a:rPr lang="zh-CN" altLang="en-US" dirty="0"/>
              <a:t>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46779" y="2044492"/>
            <a:ext cx="954107" cy="1033360"/>
          </a:xfrm>
        </p:spPr>
        <p:txBody>
          <a:bodyPr/>
          <a:lstStyle/>
          <a:p>
            <a:pPr algn="ctr"/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00338"/>
          </a:xfrm>
        </p:spPr>
        <p:txBody>
          <a:bodyPr/>
          <a:lstStyle/>
          <a:p>
            <a:r>
              <a:rPr lang="zh-CN" altLang="en-US" dirty="0"/>
              <a:t>拓展任务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课后思考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114728"/>
          </a:xfrm>
        </p:spPr>
        <p:txBody>
          <a:bodyPr>
            <a:noAutofit/>
          </a:bodyPr>
          <a:lstStyle/>
          <a:p>
            <a:r>
              <a:rPr lang="zh-CN" altLang="en-US" dirty="0"/>
              <a:t>进一步调整程序功能，使得点阵屏能够持续不断地滚动显示两句任意的字符串内容。</a:t>
            </a:r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FDBAF-8FF2-5906-89AF-9EEAF3CB4FC3}"/>
              </a:ext>
            </a:extLst>
          </p:cNvPr>
          <p:cNvSpPr/>
          <p:nvPr/>
        </p:nvSpPr>
        <p:spPr>
          <a:xfrm>
            <a:off x="1321665" y="1775318"/>
            <a:ext cx="9385664" cy="17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MixGo 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主控板与在线米思齐平台的准备工作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MixGo 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主控板的固件烧录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编写程序并成功上传实现对主控板上点阵屏的控制</a:t>
            </a:r>
          </a:p>
        </p:txBody>
      </p:sp>
    </p:spTree>
    <p:extLst>
      <p:ext uri="{BB962C8B-B14F-4D97-AF65-F5344CB8AC3E}">
        <p14:creationId xmlns:p14="http://schemas.microsoft.com/office/powerpoint/2010/main" val="1768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3360"/>
          </a:xfrm>
        </p:spPr>
        <p:txBody>
          <a:bodyPr/>
          <a:lstStyle/>
          <a:p>
            <a:r>
              <a:rPr lang="zh-CN" altLang="en-US" dirty="0"/>
              <a:t>硬件准备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硬件准备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MixGo CC</a:t>
            </a:r>
            <a:r>
              <a:rPr lang="zh-CN" altLang="en-US" dirty="0"/>
              <a:t>主控板（小西）</a:t>
            </a:r>
          </a:p>
        </p:txBody>
      </p:sp>
      <p:sp>
        <p:nvSpPr>
          <p:cNvPr id="8" name="矩形 7"/>
          <p:cNvSpPr/>
          <p:nvPr/>
        </p:nvSpPr>
        <p:spPr>
          <a:xfrm>
            <a:off x="1321665" y="1775318"/>
            <a:ext cx="10648662" cy="59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本系列课程需要使用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MixGo CC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主控板完成程序编写。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F218CF-7BB9-31C2-B14E-5AB0A921D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21" y="2334717"/>
            <a:ext cx="5586479" cy="422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846504" y="3817348"/>
            <a:ext cx="2954656" cy="1033360"/>
          </a:xfrm>
        </p:spPr>
        <p:txBody>
          <a:bodyPr/>
          <a:lstStyle/>
          <a:p>
            <a:r>
              <a:rPr lang="zh-CN" altLang="en-US" dirty="0"/>
              <a:t>软件准备</a:t>
            </a:r>
          </a:p>
        </p:txBody>
      </p:sp>
    </p:spTree>
    <p:extLst>
      <p:ext uri="{BB962C8B-B14F-4D97-AF65-F5344CB8AC3E}">
        <p14:creationId xmlns:p14="http://schemas.microsoft.com/office/powerpoint/2010/main" val="38365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软件平台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244709" y="1848495"/>
            <a:ext cx="5109091" cy="4227208"/>
          </a:xfrm>
        </p:spPr>
        <p:txBody>
          <a:bodyPr/>
          <a:lstStyle/>
          <a:p>
            <a:pPr algn="just"/>
            <a:r>
              <a:rPr lang="zh-CN" altLang="en-US" dirty="0"/>
              <a:t>米思齐</a:t>
            </a:r>
            <a:r>
              <a:rPr lang="en-US" altLang="zh-CN" dirty="0"/>
              <a:t>2.0</a:t>
            </a:r>
            <a:r>
              <a:rPr lang="zh-CN" altLang="en-US" dirty="0"/>
              <a:t>在线版</a:t>
            </a:r>
            <a:endParaRPr lang="en-US" altLang="zh-CN" dirty="0"/>
          </a:p>
          <a:p>
            <a:pPr algn="just"/>
            <a:r>
              <a:rPr lang="zh-CN" altLang="en-US" dirty="0"/>
              <a:t>网址：</a:t>
            </a:r>
            <a:r>
              <a:rPr lang="en-US" altLang="zh-CN" dirty="0"/>
              <a:t>https://go.mixly.cn/</a:t>
            </a:r>
          </a:p>
          <a:p>
            <a:pPr algn="just"/>
            <a:r>
              <a:rPr lang="zh-CN" altLang="en-US" dirty="0"/>
              <a:t>选择</a:t>
            </a:r>
            <a:r>
              <a:rPr lang="en-US" altLang="zh-CN" dirty="0"/>
              <a:t>Python ESP32-C3</a:t>
            </a:r>
            <a:r>
              <a:rPr lang="zh-CN" altLang="en-US" dirty="0"/>
              <a:t>板卡。</a:t>
            </a:r>
            <a:endParaRPr lang="en-US" altLang="zh-CN" dirty="0"/>
          </a:p>
          <a:p>
            <a:pPr algn="just"/>
            <a:r>
              <a:rPr lang="zh-CN" altLang="en-US" dirty="0">
                <a:solidFill>
                  <a:srgbClr val="FF0000"/>
                </a:solidFill>
              </a:rPr>
              <a:t>注意：请务必使用新版本谷歌浏览器或</a:t>
            </a:r>
            <a:r>
              <a:rPr lang="en-US" altLang="zh-CN" dirty="0">
                <a:solidFill>
                  <a:srgbClr val="FF0000"/>
                </a:solidFill>
              </a:rPr>
              <a:t>EDGE</a:t>
            </a:r>
            <a:r>
              <a:rPr lang="zh-CN" altLang="en-US" dirty="0">
                <a:solidFill>
                  <a:srgbClr val="FF0000"/>
                </a:solidFill>
              </a:rPr>
              <a:t>浏览器。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5F86C74-39EA-4404-8C45-A249B038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2016413"/>
            <a:ext cx="4964951" cy="2526091"/>
          </a:xfrm>
          <a:prstGeom prst="rect">
            <a:avLst/>
          </a:prstGeom>
        </p:spPr>
      </p:pic>
      <p:pic>
        <p:nvPicPr>
          <p:cNvPr id="1026" name="Picture 2" descr="谷歌浏览器_谷歌浏览器官方下载【Google Chrome最新】-下载之家">
            <a:extLst>
              <a:ext uri="{FF2B5EF4-FFF2-40B4-BE49-F238E27FC236}">
                <a16:creationId xmlns:a16="http://schemas.microsoft.com/office/drawing/2014/main" id="{33D3BD54-A0B0-4B7B-BBD0-5ACC5EF3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11" y="4773616"/>
            <a:ext cx="1106129" cy="110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时隔 4 年！微软为 Edge 浏览器（Chromium 版）设计全新 Logo - 知乎">
            <a:extLst>
              <a:ext uri="{FF2B5EF4-FFF2-40B4-BE49-F238E27FC236}">
                <a16:creationId xmlns:a16="http://schemas.microsoft.com/office/drawing/2014/main" id="{5C1F0AE5-92C6-408B-92F5-8A82C35D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022" y="4721997"/>
            <a:ext cx="1567389" cy="110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000">
        <p:fade/>
      </p:transition>
    </mc:Choice>
    <mc:Fallback xmlns="">
      <p:transition spd="med" advClick="0" advTm="1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6B727AED-CC5F-68A3-8E38-AF573E62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1" y="977363"/>
            <a:ext cx="10257985" cy="52518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软件界面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01888" y="1232380"/>
            <a:ext cx="9145365" cy="4827467"/>
            <a:chOff x="4944813" y="2518058"/>
            <a:chExt cx="6941820" cy="3664305"/>
          </a:xfrm>
        </p:grpSpPr>
        <p:grpSp>
          <p:nvGrpSpPr>
            <p:cNvPr id="16" name="组合 15"/>
            <p:cNvGrpSpPr/>
            <p:nvPr/>
          </p:nvGrpSpPr>
          <p:grpSpPr>
            <a:xfrm>
              <a:off x="4944813" y="2518058"/>
              <a:ext cx="5601559" cy="3664305"/>
              <a:chOff x="4944813" y="2518058"/>
              <a:chExt cx="5601559" cy="366430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996728" y="4330150"/>
                <a:ext cx="2870522" cy="293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图形化程序编写区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675850" y="2518058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系统功能区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944813" y="5959355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状态栏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4977345" y="3305099"/>
                <a:ext cx="320088" cy="2343898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图形化程序选择区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0694583" y="2949870"/>
              <a:ext cx="1192050" cy="223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rgbClr val="FF0000"/>
                  </a:solidFill>
                </a:rPr>
                <a:t>侧边栏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AD32E0A-844D-CA4B-2F5E-7DA2B8175E9A}"/>
              </a:ext>
            </a:extLst>
          </p:cNvPr>
          <p:cNvSpPr/>
          <p:nvPr/>
        </p:nvSpPr>
        <p:spPr>
          <a:xfrm>
            <a:off x="8998527" y="952691"/>
            <a:ext cx="1025237" cy="293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000">
        <p:fade/>
      </p:transition>
    </mc:Choice>
    <mc:Fallback xmlns="">
      <p:transition spd="med" advClick="0" advTm="16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  <p:tag name="KSO_WPP_MARK_KEY" val="f2028d38-4b62-43d5-adf9-031cdddef458"/>
  <p:tag name="COMMONDATA" val="eyJoZGlkIjoiZjVhNGJiMWVmZTg4ZjFhYWZhYWFiMzBkODkwYWRkZmUifQ==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865</Words>
  <Application>Microsoft Office PowerPoint</Application>
  <PresentationFormat>宽屏</PresentationFormat>
  <Paragraphs>108</Paragraphs>
  <Slides>32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等线</vt:lpstr>
      <vt:lpstr>方正粗圆简体</vt:lpstr>
      <vt:lpstr>方正准圆简体</vt:lpstr>
      <vt:lpstr>微软雅黑</vt:lpstr>
      <vt:lpstr>字魂27号-布丁体</vt:lpstr>
      <vt:lpstr>Arial</vt:lpstr>
      <vt:lpstr>Wingdings 2</vt:lpstr>
      <vt:lpstr>Office 主题​​</vt:lpstr>
      <vt:lpstr>PowerPoint 演示文稿</vt:lpstr>
      <vt:lpstr>课程大纲</vt:lpstr>
      <vt:lpstr>PowerPoint 演示文稿</vt:lpstr>
      <vt:lpstr>课程目标</vt:lpstr>
      <vt:lpstr>PowerPoint 演示文稿</vt:lpstr>
      <vt:lpstr>硬件准备</vt:lpstr>
      <vt:lpstr>PowerPoint 演示文稿</vt:lpstr>
      <vt:lpstr>软件平台</vt:lpstr>
      <vt:lpstr>软件界面</vt:lpstr>
      <vt:lpstr>软件界面</vt:lpstr>
      <vt:lpstr>程序语言</vt:lpstr>
      <vt:lpstr>PowerPoint 演示文稿</vt:lpstr>
      <vt:lpstr>连接电源</vt:lpstr>
      <vt:lpstr>安装驱动</vt:lpstr>
      <vt:lpstr>安装驱动</vt:lpstr>
      <vt:lpstr>安装驱动</vt:lpstr>
      <vt:lpstr>固件初始化</vt:lpstr>
      <vt:lpstr>固件初始化</vt:lpstr>
      <vt:lpstr>测试</vt:lpstr>
      <vt:lpstr>注意事项</vt:lpstr>
      <vt:lpstr>PowerPoint 演示文稿</vt:lpstr>
      <vt:lpstr>想一想</vt:lpstr>
      <vt:lpstr>PowerPoint 演示文稿</vt:lpstr>
      <vt:lpstr>逻辑梳理</vt:lpstr>
      <vt:lpstr>模块列表</vt:lpstr>
      <vt:lpstr>程序演示</vt:lpstr>
      <vt:lpstr>PowerPoint 演示文稿</vt:lpstr>
      <vt:lpstr>学一学</vt:lpstr>
      <vt:lpstr>学一学</vt:lpstr>
      <vt:lpstr>PowerPoint 演示文稿</vt:lpstr>
      <vt:lpstr>课后思考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昊天 马</cp:lastModifiedBy>
  <cp:revision>1015</cp:revision>
  <dcterms:created xsi:type="dcterms:W3CDTF">2019-07-04T08:14:00Z</dcterms:created>
  <dcterms:modified xsi:type="dcterms:W3CDTF">2023-09-27T03:06:48Z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DDC17F2520F941DDA51073E4506157B0</vt:lpwstr>
  </property>
</Properties>
</file>